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312" r:id="rId6"/>
    <p:sldId id="300" r:id="rId7"/>
    <p:sldId id="307" r:id="rId8"/>
    <p:sldId id="308" r:id="rId9"/>
    <p:sldId id="309" r:id="rId10"/>
    <p:sldId id="310" r:id="rId11"/>
    <p:sldId id="317" r:id="rId12"/>
    <p:sldId id="316" r:id="rId13"/>
    <p:sldId id="314" r:id="rId14"/>
    <p:sldId id="315" r:id="rId15"/>
    <p:sldId id="311" r:id="rId16"/>
    <p:sldId id="31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164A"/>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8" autoAdjust="0"/>
    <p:restoredTop sz="94619" autoAdjust="0"/>
  </p:normalViewPr>
  <p:slideViewPr>
    <p:cSldViewPr snapToGrid="0">
      <p:cViewPr varScale="1">
        <p:scale>
          <a:sx n="89" d="100"/>
          <a:sy n="89" d="100"/>
        </p:scale>
        <p:origin x="108" y="8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12/12/2021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12/12/2021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12/12/2021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12/12/2021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12/12/2021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1" y="1975104"/>
            <a:ext cx="4775075" cy="1630907"/>
          </a:xfrm>
        </p:spPr>
        <p:txBody>
          <a:bodyPr>
            <a:normAutofit/>
          </a:bodyPr>
          <a:lstStyle/>
          <a:p>
            <a:r>
              <a:rPr lang="en-US" sz="4400" dirty="0">
                <a:solidFill>
                  <a:schemeClr val="tx1"/>
                </a:solidFill>
              </a:rPr>
              <a:t>The Agile methodology</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1" y="3429000"/>
            <a:ext cx="4775075" cy="1304365"/>
          </a:xfrm>
        </p:spPr>
        <p:txBody>
          <a:bodyPr>
            <a:normAutofit fontScale="70000" lnSpcReduction="20000"/>
          </a:bodyPr>
          <a:lstStyle/>
          <a:p>
            <a:pPr>
              <a:spcAft>
                <a:spcPts val="600"/>
              </a:spcAft>
            </a:pPr>
            <a:r>
              <a:rPr lang="en-US" dirty="0">
                <a:solidFill>
                  <a:schemeClr val="tx1"/>
                </a:solidFill>
              </a:rPr>
              <a:t>Sarah C Jodrey</a:t>
            </a:r>
          </a:p>
          <a:p>
            <a:pPr>
              <a:spcAft>
                <a:spcPts val="600"/>
              </a:spcAft>
            </a:pPr>
            <a:r>
              <a:rPr lang="en-US" dirty="0">
                <a:solidFill>
                  <a:schemeClr val="tx1"/>
                </a:solidFill>
              </a:rPr>
              <a:t>Southern New Hampshire University</a:t>
            </a:r>
          </a:p>
          <a:p>
            <a:pPr>
              <a:spcAft>
                <a:spcPts val="600"/>
              </a:spcAft>
            </a:pPr>
            <a:r>
              <a:rPr lang="en-US" dirty="0">
                <a:solidFill>
                  <a:schemeClr val="tx1"/>
                </a:solidFill>
              </a:rPr>
              <a:t>CS-250 : Software Development Lifecycle</a:t>
            </a:r>
          </a:p>
          <a:p>
            <a:pPr>
              <a:spcAft>
                <a:spcPts val="600"/>
              </a:spcAft>
            </a:pPr>
            <a:r>
              <a:rPr lang="en-US" dirty="0">
                <a:solidFill>
                  <a:schemeClr val="tx1"/>
                </a:solidFill>
              </a:rPr>
              <a:t>Professor Erin Tirrell</a:t>
            </a:r>
          </a:p>
          <a:p>
            <a:pPr>
              <a:spcAft>
                <a:spcPts val="600"/>
              </a:spcAft>
            </a:pPr>
            <a:r>
              <a:rPr lang="en-US" dirty="0">
                <a:solidFill>
                  <a:schemeClr val="tx1"/>
                </a:solidFill>
              </a:rPr>
              <a:t>December 11, 2021</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9550" y="180975"/>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1669769" y="439838"/>
            <a:ext cx="8833412" cy="523220"/>
          </a:xfrm>
          <a:prstGeom prst="rect">
            <a:avLst/>
          </a:prstGeom>
          <a:noFill/>
        </p:spPr>
        <p:txBody>
          <a:bodyPr wrap="square" rtlCol="0">
            <a:spAutoFit/>
          </a:bodyPr>
          <a:lstStyle/>
          <a:p>
            <a:pPr algn="ctr"/>
            <a:r>
              <a:rPr lang="en-US" sz="2800" dirty="0"/>
              <a:t>WATERFALL OR AGILE – HOW TO CHOOSE</a:t>
            </a:r>
          </a:p>
        </p:txBody>
      </p:sp>
      <p:cxnSp>
        <p:nvCxnSpPr>
          <p:cNvPr id="5" name="Straight Connector 4">
            <a:extLst>
              <a:ext uri="{FF2B5EF4-FFF2-40B4-BE49-F238E27FC236}">
                <a16:creationId xmlns:a16="http://schemas.microsoft.com/office/drawing/2014/main" id="{62DCCA7E-AED0-460B-8757-7AA16E588D63}"/>
              </a:ext>
            </a:extLst>
          </p:cNvPr>
          <p:cNvCxnSpPr>
            <a:cxnSpLocks/>
          </p:cNvCxnSpPr>
          <p:nvPr/>
        </p:nvCxnSpPr>
        <p:spPr>
          <a:xfrm>
            <a:off x="3552825" y="1195757"/>
            <a:ext cx="5086350" cy="0"/>
          </a:xfrm>
          <a:prstGeom prst="line">
            <a:avLst/>
          </a:prstGeom>
        </p:spPr>
        <p:style>
          <a:lnRef idx="2">
            <a:schemeClr val="dk1"/>
          </a:lnRef>
          <a:fillRef idx="0">
            <a:schemeClr val="dk1"/>
          </a:fillRef>
          <a:effectRef idx="1">
            <a:schemeClr val="dk1"/>
          </a:effectRef>
          <a:fontRef idx="minor">
            <a:schemeClr val="tx1"/>
          </a:fontRef>
        </p:style>
      </p:cxnSp>
      <p:pic>
        <p:nvPicPr>
          <p:cNvPr id="2" name="Picture 1">
            <a:extLst>
              <a:ext uri="{FF2B5EF4-FFF2-40B4-BE49-F238E27FC236}">
                <a16:creationId xmlns:a16="http://schemas.microsoft.com/office/drawing/2014/main" id="{EAEF8DC8-874F-4F20-9AF6-3421BD5FC18C}"/>
              </a:ext>
            </a:extLst>
          </p:cNvPr>
          <p:cNvPicPr>
            <a:picLocks noChangeAspect="1"/>
          </p:cNvPicPr>
          <p:nvPr/>
        </p:nvPicPr>
        <p:blipFill>
          <a:blip r:embed="rId3">
            <a:grayscl/>
            <a:alphaModFix amt="24000"/>
          </a:blip>
          <a:stretch>
            <a:fillRect/>
          </a:stretch>
        </p:blipFill>
        <p:spPr>
          <a:xfrm>
            <a:off x="-208947" y="1367208"/>
            <a:ext cx="4762500" cy="4762500"/>
          </a:xfrm>
          <a:prstGeom prst="rect">
            <a:avLst/>
          </a:prstGeom>
        </p:spPr>
      </p:pic>
      <p:sp>
        <p:nvSpPr>
          <p:cNvPr id="3" name="TextBox 2">
            <a:extLst>
              <a:ext uri="{FF2B5EF4-FFF2-40B4-BE49-F238E27FC236}">
                <a16:creationId xmlns:a16="http://schemas.microsoft.com/office/drawing/2014/main" id="{C2E914FD-E61C-4206-A2CA-F493F265EDBE}"/>
              </a:ext>
            </a:extLst>
          </p:cNvPr>
          <p:cNvSpPr txBox="1"/>
          <p:nvPr/>
        </p:nvSpPr>
        <p:spPr>
          <a:xfrm>
            <a:off x="4236335" y="1422882"/>
            <a:ext cx="7511970" cy="4888518"/>
          </a:xfrm>
          <a:prstGeom prst="rect">
            <a:avLst/>
          </a:prstGeom>
          <a:noFill/>
        </p:spPr>
        <p:txBody>
          <a:bodyPr wrap="square" rtlCol="0">
            <a:spAutoFit/>
          </a:bodyPr>
          <a:lstStyle/>
          <a:p>
            <a:pPr algn="ctr">
              <a:lnSpc>
                <a:spcPct val="200000"/>
              </a:lnSpc>
            </a:pPr>
            <a:r>
              <a:rPr lang="en-US" b="1" dirty="0"/>
              <a:t>AGILE </a:t>
            </a:r>
            <a:r>
              <a:rPr lang="en-US" dirty="0"/>
              <a:t>is incremental and iterative (Cobb, 2015). It is a good fit when:</a:t>
            </a:r>
          </a:p>
          <a:p>
            <a:pPr>
              <a:lnSpc>
                <a:spcPct val="200000"/>
              </a:lnSpc>
            </a:pPr>
            <a:r>
              <a:rPr lang="en-US" dirty="0"/>
              <a:t>• You prefer a flexible and adaptable approach to meet changing needs.</a:t>
            </a:r>
          </a:p>
          <a:p>
            <a:pPr>
              <a:lnSpc>
                <a:spcPct val="200000"/>
              </a:lnSpc>
            </a:pPr>
            <a:r>
              <a:rPr lang="en-US" dirty="0"/>
              <a:t>• The project has some uncertainties, needs to make it to market quickly, or is a larger scale.</a:t>
            </a:r>
          </a:p>
          <a:p>
            <a:pPr>
              <a:lnSpc>
                <a:spcPct val="200000"/>
              </a:lnSpc>
            </a:pPr>
            <a:r>
              <a:rPr lang="en-US" dirty="0"/>
              <a:t>• You want to encourage creativity, opportunity, and learning.</a:t>
            </a:r>
          </a:p>
          <a:p>
            <a:pPr>
              <a:lnSpc>
                <a:spcPct val="200000"/>
              </a:lnSpc>
            </a:pPr>
            <a:r>
              <a:rPr lang="en-US" dirty="0"/>
              <a:t>• You want the product to focus on customer satisfaction and emphasize collaboration and interaction</a:t>
            </a:r>
            <a:r>
              <a:rPr lang="en-US" b="1" dirty="0"/>
              <a:t>.</a:t>
            </a:r>
          </a:p>
          <a:p>
            <a:pPr>
              <a:lnSpc>
                <a:spcPct val="150000"/>
              </a:lnSpc>
            </a:pPr>
            <a:endParaRPr lang="en-US" b="1" dirty="0"/>
          </a:p>
        </p:txBody>
      </p:sp>
    </p:spTree>
    <p:extLst>
      <p:ext uri="{BB962C8B-B14F-4D97-AF65-F5344CB8AC3E}">
        <p14:creationId xmlns:p14="http://schemas.microsoft.com/office/powerpoint/2010/main" val="1448961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9549" y="180975"/>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2363164" y="567160"/>
            <a:ext cx="7465671" cy="369332"/>
          </a:xfrm>
          <a:prstGeom prst="rect">
            <a:avLst/>
          </a:prstGeom>
          <a:noFill/>
        </p:spPr>
        <p:txBody>
          <a:bodyPr wrap="square" rtlCol="0">
            <a:spAutoFit/>
          </a:bodyPr>
          <a:lstStyle/>
          <a:p>
            <a:pPr algn="ctr"/>
            <a:endParaRPr lang="en-US" dirty="0"/>
          </a:p>
        </p:txBody>
      </p:sp>
      <p:cxnSp>
        <p:nvCxnSpPr>
          <p:cNvPr id="7" name="Straight Connector 6">
            <a:extLst>
              <a:ext uri="{FF2B5EF4-FFF2-40B4-BE49-F238E27FC236}">
                <a16:creationId xmlns:a16="http://schemas.microsoft.com/office/drawing/2014/main" id="{0E75BF54-672C-4CB4-9661-0D7FD7206347}"/>
              </a:ext>
            </a:extLst>
          </p:cNvPr>
          <p:cNvCxnSpPr>
            <a:cxnSpLocks/>
          </p:cNvCxnSpPr>
          <p:nvPr/>
        </p:nvCxnSpPr>
        <p:spPr>
          <a:xfrm>
            <a:off x="3552824" y="1149063"/>
            <a:ext cx="5086350" cy="0"/>
          </a:xfrm>
          <a:prstGeom prst="line">
            <a:avLst/>
          </a:prstGeom>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CCD5AB81-2721-49E1-9065-9FF7A1A1576D}"/>
              </a:ext>
            </a:extLst>
          </p:cNvPr>
          <p:cNvPicPr>
            <a:picLocks noChangeAspect="1"/>
          </p:cNvPicPr>
          <p:nvPr/>
        </p:nvPicPr>
        <p:blipFill>
          <a:blip r:embed="rId3">
            <a:grayscl/>
            <a:alphaModFix amt="24000"/>
          </a:blip>
          <a:stretch>
            <a:fillRect/>
          </a:stretch>
        </p:blipFill>
        <p:spPr>
          <a:xfrm>
            <a:off x="7054758" y="1366424"/>
            <a:ext cx="4762500" cy="4762500"/>
          </a:xfrm>
          <a:prstGeom prst="rect">
            <a:avLst/>
          </a:prstGeom>
        </p:spPr>
      </p:pic>
      <p:sp>
        <p:nvSpPr>
          <p:cNvPr id="10" name="TextBox 9">
            <a:extLst>
              <a:ext uri="{FF2B5EF4-FFF2-40B4-BE49-F238E27FC236}">
                <a16:creationId xmlns:a16="http://schemas.microsoft.com/office/drawing/2014/main" id="{B0373DAB-85A2-4C18-A766-B08A8374B64D}"/>
              </a:ext>
            </a:extLst>
          </p:cNvPr>
          <p:cNvSpPr txBox="1"/>
          <p:nvPr/>
        </p:nvSpPr>
        <p:spPr>
          <a:xfrm>
            <a:off x="1679293" y="460474"/>
            <a:ext cx="8833412" cy="523220"/>
          </a:xfrm>
          <a:prstGeom prst="rect">
            <a:avLst/>
          </a:prstGeom>
          <a:noFill/>
        </p:spPr>
        <p:txBody>
          <a:bodyPr wrap="square" rtlCol="0">
            <a:spAutoFit/>
          </a:bodyPr>
          <a:lstStyle/>
          <a:p>
            <a:pPr algn="ctr"/>
            <a:r>
              <a:rPr lang="en-US" sz="2800" dirty="0"/>
              <a:t>WATERFALL OR AGILE – HOW TO CHOOSE CONT.</a:t>
            </a:r>
          </a:p>
        </p:txBody>
      </p:sp>
      <p:sp>
        <p:nvSpPr>
          <p:cNvPr id="2" name="TextBox 1">
            <a:extLst>
              <a:ext uri="{FF2B5EF4-FFF2-40B4-BE49-F238E27FC236}">
                <a16:creationId xmlns:a16="http://schemas.microsoft.com/office/drawing/2014/main" id="{B1ABF0E8-86C2-48B8-858A-653389CCFB3E}"/>
              </a:ext>
            </a:extLst>
          </p:cNvPr>
          <p:cNvSpPr txBox="1"/>
          <p:nvPr/>
        </p:nvSpPr>
        <p:spPr>
          <a:xfrm>
            <a:off x="374742" y="1604805"/>
            <a:ext cx="7667897" cy="3888950"/>
          </a:xfrm>
          <a:prstGeom prst="rect">
            <a:avLst/>
          </a:prstGeom>
          <a:noFill/>
        </p:spPr>
        <p:txBody>
          <a:bodyPr wrap="square" rtlCol="0">
            <a:spAutoFit/>
          </a:bodyPr>
          <a:lstStyle/>
          <a:p>
            <a:pPr algn="ctr">
              <a:lnSpc>
                <a:spcPct val="200000"/>
              </a:lnSpc>
            </a:pPr>
            <a:r>
              <a:rPr lang="en-US" b="1" dirty="0"/>
              <a:t>WATERFALL</a:t>
            </a:r>
            <a:r>
              <a:rPr lang="en-US" dirty="0"/>
              <a:t> is sequential and linear (Cobb, 2015). It is a good fit when: </a:t>
            </a:r>
          </a:p>
          <a:p>
            <a:pPr>
              <a:lnSpc>
                <a:spcPct val="200000"/>
              </a:lnSpc>
            </a:pPr>
            <a:r>
              <a:rPr lang="en-US" dirty="0"/>
              <a:t>• The project is well-defined, and the requirements are clear and static – dates of completion, thoroughly documented product requirements are approved by stakeholders.</a:t>
            </a:r>
          </a:p>
          <a:p>
            <a:pPr>
              <a:lnSpc>
                <a:spcPct val="200000"/>
              </a:lnSpc>
            </a:pPr>
            <a:r>
              <a:rPr lang="en-US" dirty="0"/>
              <a:t>• You want the developers and testers to focus on their work rather than interact with the stakeholders or clients.</a:t>
            </a:r>
          </a:p>
          <a:p>
            <a:pPr>
              <a:lnSpc>
                <a:spcPct val="200000"/>
              </a:lnSpc>
            </a:pPr>
            <a:r>
              <a:rPr lang="en-US" dirty="0"/>
              <a:t>• You prefer a strongly plan-driven approach.</a:t>
            </a:r>
          </a:p>
        </p:txBody>
      </p:sp>
    </p:spTree>
    <p:extLst>
      <p:ext uri="{BB962C8B-B14F-4D97-AF65-F5344CB8AC3E}">
        <p14:creationId xmlns:p14="http://schemas.microsoft.com/office/powerpoint/2010/main" val="2007703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0025" y="171450"/>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2363164" y="567160"/>
            <a:ext cx="7465671" cy="369332"/>
          </a:xfrm>
          <a:prstGeom prst="rect">
            <a:avLst/>
          </a:prstGeom>
          <a:noFill/>
        </p:spPr>
        <p:txBody>
          <a:bodyPr wrap="square" rtlCol="0">
            <a:spAutoFit/>
          </a:bodyPr>
          <a:lstStyle/>
          <a:p>
            <a:pPr algn="ctr"/>
            <a:endParaRPr lang="en-US" dirty="0"/>
          </a:p>
        </p:txBody>
      </p:sp>
      <p:sp>
        <p:nvSpPr>
          <p:cNvPr id="5" name="TextBox 4">
            <a:extLst>
              <a:ext uri="{FF2B5EF4-FFF2-40B4-BE49-F238E27FC236}">
                <a16:creationId xmlns:a16="http://schemas.microsoft.com/office/drawing/2014/main" id="{26F5C5C0-3BE4-423B-BC4D-98794FE7A4A9}"/>
              </a:ext>
            </a:extLst>
          </p:cNvPr>
          <p:cNvSpPr txBox="1"/>
          <p:nvPr/>
        </p:nvSpPr>
        <p:spPr>
          <a:xfrm>
            <a:off x="2363164" y="236539"/>
            <a:ext cx="7465671" cy="646331"/>
          </a:xfrm>
          <a:prstGeom prst="rect">
            <a:avLst/>
          </a:prstGeom>
          <a:noFill/>
        </p:spPr>
        <p:txBody>
          <a:bodyPr wrap="square" rtlCol="0">
            <a:spAutoFit/>
          </a:bodyPr>
          <a:lstStyle/>
          <a:p>
            <a:pPr algn="ctr"/>
            <a:r>
              <a:rPr kumimoji="0" lang="en-US" sz="3600" b="1" i="0" u="none" strike="noStrike" kern="1200" cap="none" spc="0" normalizeH="0" baseline="0" noProof="0" dirty="0">
                <a:ln>
                  <a:noFill/>
                </a:ln>
                <a:solidFill>
                  <a:prstClr val="black">
                    <a:lumMod val="85000"/>
                    <a:lumOff val="15000"/>
                  </a:prstClr>
                </a:solidFill>
                <a:effectLst/>
                <a:uLnTx/>
                <a:uFillTx/>
                <a:latin typeface="Avenir Next LT Pro Light" panose="02020404030301010803"/>
                <a:ea typeface="+mn-ea"/>
                <a:cs typeface="+mn-cs"/>
              </a:rPr>
              <a:t>References</a:t>
            </a:r>
            <a:endParaRPr lang="en-US" dirty="0"/>
          </a:p>
        </p:txBody>
      </p:sp>
      <p:cxnSp>
        <p:nvCxnSpPr>
          <p:cNvPr id="7" name="Straight Connector 6">
            <a:extLst>
              <a:ext uri="{FF2B5EF4-FFF2-40B4-BE49-F238E27FC236}">
                <a16:creationId xmlns:a16="http://schemas.microsoft.com/office/drawing/2014/main" id="{0E75BF54-672C-4CB4-9661-0D7FD7206347}"/>
              </a:ext>
            </a:extLst>
          </p:cNvPr>
          <p:cNvCxnSpPr>
            <a:cxnSpLocks/>
          </p:cNvCxnSpPr>
          <p:nvPr/>
        </p:nvCxnSpPr>
        <p:spPr>
          <a:xfrm>
            <a:off x="3552824" y="936492"/>
            <a:ext cx="5086350"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79B4AD01-0D53-407B-A9EF-535FD479E090}"/>
              </a:ext>
            </a:extLst>
          </p:cNvPr>
          <p:cNvSpPr txBox="1"/>
          <p:nvPr/>
        </p:nvSpPr>
        <p:spPr>
          <a:xfrm>
            <a:off x="732443" y="1107942"/>
            <a:ext cx="10727112" cy="4442948"/>
          </a:xfrm>
          <a:prstGeom prst="rect">
            <a:avLst/>
          </a:prstGeom>
          <a:noFill/>
        </p:spPr>
        <p:txBody>
          <a:bodyPr wrap="square" rtlCol="0">
            <a:spAutoFit/>
          </a:bodyPr>
          <a:lstStyle/>
          <a:p>
            <a:pPr marL="457200" indent="-457200">
              <a:lnSpc>
                <a:spcPct val="200000"/>
              </a:lnSpc>
            </a:pPr>
            <a:r>
              <a:rPr lang="en-US" sz="1800" dirty="0">
                <a:effectLst/>
                <a:latin typeface="Avenir Next LT Pro (Body)"/>
              </a:rPr>
              <a:t>Agile Alliance. (2021a, August 10). </a:t>
            </a:r>
            <a:r>
              <a:rPr lang="en-US" sz="1800" i="1" dirty="0">
                <a:effectLst/>
                <a:latin typeface="Avenir Next LT Pro (Body)"/>
              </a:rPr>
              <a:t>Agile Manifesto for Software Development | Agile Alliance</a:t>
            </a:r>
            <a:r>
              <a:rPr lang="en-US" sz="1800" dirty="0">
                <a:effectLst/>
                <a:latin typeface="Avenir Next LT Pro (Body)"/>
              </a:rPr>
              <a:t>. Agile Alliance |. https://www.agilealliance.org/agile101/the-agile-manifesto/</a:t>
            </a:r>
          </a:p>
          <a:p>
            <a:pPr marL="457200" indent="-457200">
              <a:lnSpc>
                <a:spcPct val="200000"/>
              </a:lnSpc>
            </a:pPr>
            <a:r>
              <a:rPr lang="en-US" sz="1800" dirty="0">
                <a:effectLst/>
                <a:latin typeface="Avenir Next LT Pro (Body)"/>
              </a:rPr>
              <a:t>Agile Alliance. (2021b, December 2). </a:t>
            </a:r>
            <a:r>
              <a:rPr lang="en-US" sz="1800" i="1" dirty="0">
                <a:effectLst/>
                <a:latin typeface="Avenir Next LT Pro (Body)"/>
              </a:rPr>
              <a:t>What is Agile Software Development?</a:t>
            </a:r>
            <a:r>
              <a:rPr lang="en-US" sz="1800" dirty="0">
                <a:effectLst/>
                <a:latin typeface="Avenir Next LT Pro (Body)"/>
              </a:rPr>
              <a:t> Agile Alliance |. https://www.agilealliance.org/agile101/</a:t>
            </a:r>
          </a:p>
          <a:p>
            <a:pPr marL="457200" marR="0" indent="-457200">
              <a:lnSpc>
                <a:spcPct val="200000"/>
              </a:lnSpc>
              <a:spcBef>
                <a:spcPts val="0"/>
              </a:spcBef>
              <a:spcAft>
                <a:spcPts val="0"/>
              </a:spcAft>
            </a:pPr>
            <a:r>
              <a:rPr lang="en-US" sz="1800" dirty="0">
                <a:effectLst/>
                <a:latin typeface="Avenir Next LT Pro (Body)"/>
                <a:ea typeface="Times New Roman" panose="02020603050405020304" pitchFamily="18" charset="0"/>
              </a:rPr>
              <a:t>Blake, S. (2021, February 11). </a:t>
            </a:r>
            <a:r>
              <a:rPr lang="en-US" sz="1800" i="1" dirty="0">
                <a:effectLst/>
                <a:latin typeface="Avenir Next LT Pro (Body)"/>
                <a:ea typeface="Times New Roman" panose="02020603050405020304" pitchFamily="18" charset="0"/>
              </a:rPr>
              <a:t>Agile Software Development Life Cycle</a:t>
            </a:r>
            <a:r>
              <a:rPr lang="en-US" sz="1800" dirty="0">
                <a:effectLst/>
                <a:latin typeface="Avenir Next LT Pro (Body)"/>
                <a:ea typeface="Times New Roman" panose="02020603050405020304" pitchFamily="18" charset="0"/>
              </a:rPr>
              <a:t> [Diagram]. Easy Agile. https://www.easyagile.com/blog/agile-software-development-life-cycle/</a:t>
            </a:r>
          </a:p>
          <a:p>
            <a:pPr marL="457200" marR="0" indent="-457200">
              <a:lnSpc>
                <a:spcPct val="200000"/>
              </a:lnSpc>
              <a:spcBef>
                <a:spcPts val="0"/>
              </a:spcBef>
              <a:spcAft>
                <a:spcPts val="800"/>
              </a:spcAft>
            </a:pPr>
            <a:r>
              <a:rPr lang="en-US" sz="1800" spc="15" dirty="0">
                <a:solidFill>
                  <a:srgbClr val="000000"/>
                </a:solidFill>
                <a:effectLst/>
                <a:latin typeface="Avenir Next LT Pro (Body)"/>
                <a:ea typeface="Calibri" panose="020F0502020204030204" pitchFamily="34" charset="0"/>
                <a:cs typeface="Times New Roman" panose="02020603050405020304" pitchFamily="18" charset="0"/>
              </a:rPr>
              <a:t>Cobb, C. G. (2015). </a:t>
            </a:r>
            <a:r>
              <a:rPr lang="en-US" sz="1800" i="1" spc="15" dirty="0">
                <a:solidFill>
                  <a:srgbClr val="000000"/>
                </a:solidFill>
                <a:effectLst/>
                <a:latin typeface="Avenir Next LT Pro (Body)"/>
                <a:ea typeface="Calibri" panose="020F0502020204030204" pitchFamily="34" charset="0"/>
                <a:cs typeface="Times New Roman" panose="02020603050405020304" pitchFamily="18" charset="0"/>
              </a:rPr>
              <a:t>The Project Manager’s Guide to Mastering Agile: Principles and Practices for an Adaptive Approach</a:t>
            </a:r>
            <a:r>
              <a:rPr lang="en-US" sz="1800" spc="15" dirty="0">
                <a:solidFill>
                  <a:srgbClr val="000000"/>
                </a:solidFill>
                <a:effectLst/>
                <a:latin typeface="Avenir Next LT Pro (Body)"/>
                <a:ea typeface="Calibri" panose="020F0502020204030204" pitchFamily="34" charset="0"/>
                <a:cs typeface="Times New Roman" panose="02020603050405020304" pitchFamily="18" charset="0"/>
              </a:rPr>
              <a:t> (1st ed.). Wiley.</a:t>
            </a:r>
            <a:endParaRPr lang="en-US" sz="1600" dirty="0">
              <a:effectLst/>
              <a:latin typeface="Avenir Next LT Pro (Body)"/>
              <a:ea typeface="Calibri" panose="020F0502020204030204" pitchFamily="34"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F47F3D5F-C69D-4D91-AD47-1A98D825C564}"/>
              </a:ext>
            </a:extLst>
          </p:cNvPr>
          <p:cNvCxnSpPr>
            <a:cxnSpLocks/>
          </p:cNvCxnSpPr>
          <p:nvPr/>
        </p:nvCxnSpPr>
        <p:spPr>
          <a:xfrm>
            <a:off x="3552825" y="5897561"/>
            <a:ext cx="508635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3835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0025" y="171450"/>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2363164" y="567160"/>
            <a:ext cx="7465671" cy="369332"/>
          </a:xfrm>
          <a:prstGeom prst="rect">
            <a:avLst/>
          </a:prstGeom>
          <a:noFill/>
        </p:spPr>
        <p:txBody>
          <a:bodyPr wrap="square" rtlCol="0">
            <a:spAutoFit/>
          </a:bodyPr>
          <a:lstStyle/>
          <a:p>
            <a:pPr algn="ctr"/>
            <a:endParaRPr lang="en-US" dirty="0"/>
          </a:p>
        </p:txBody>
      </p:sp>
      <p:cxnSp>
        <p:nvCxnSpPr>
          <p:cNvPr id="7" name="Straight Connector 6">
            <a:extLst>
              <a:ext uri="{FF2B5EF4-FFF2-40B4-BE49-F238E27FC236}">
                <a16:creationId xmlns:a16="http://schemas.microsoft.com/office/drawing/2014/main" id="{0E75BF54-672C-4CB4-9661-0D7FD7206347}"/>
              </a:ext>
            </a:extLst>
          </p:cNvPr>
          <p:cNvCxnSpPr>
            <a:cxnSpLocks/>
          </p:cNvCxnSpPr>
          <p:nvPr/>
        </p:nvCxnSpPr>
        <p:spPr>
          <a:xfrm>
            <a:off x="3552824" y="936492"/>
            <a:ext cx="5086350"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79B4AD01-0D53-407B-A9EF-535FD479E090}"/>
              </a:ext>
            </a:extLst>
          </p:cNvPr>
          <p:cNvSpPr txBox="1"/>
          <p:nvPr/>
        </p:nvSpPr>
        <p:spPr>
          <a:xfrm>
            <a:off x="863328" y="1107942"/>
            <a:ext cx="10727112" cy="3437544"/>
          </a:xfrm>
          <a:prstGeom prst="rect">
            <a:avLst/>
          </a:prstGeom>
          <a:noFill/>
        </p:spPr>
        <p:txBody>
          <a:bodyPr wrap="square" rtlCol="0">
            <a:spAutoFit/>
          </a:bodyPr>
          <a:lstStyle/>
          <a:p>
            <a:pPr marL="457200" marR="0" indent="-457200">
              <a:lnSpc>
                <a:spcPct val="200000"/>
              </a:lnSpc>
              <a:spcBef>
                <a:spcPts val="0"/>
              </a:spcBef>
              <a:spcAft>
                <a:spcPts val="0"/>
              </a:spcAft>
            </a:pPr>
            <a:r>
              <a:rPr lang="en-US" sz="1800" dirty="0">
                <a:effectLst/>
                <a:latin typeface="Avenir Next LT Pro (Body)"/>
                <a:ea typeface="Times New Roman" panose="02020603050405020304" pitchFamily="18" charset="0"/>
                <a:cs typeface="Times New Roman" panose="02020603050405020304" pitchFamily="18" charset="0"/>
              </a:rPr>
              <a:t>James, M., &amp; Walter, L. (2014, April 3). </a:t>
            </a:r>
            <a:r>
              <a:rPr lang="en-US" sz="1800" i="1" dirty="0">
                <a:effectLst/>
                <a:latin typeface="Avenir Next LT Pro (Body)"/>
                <a:ea typeface="Times New Roman" panose="02020603050405020304" pitchFamily="18" charset="0"/>
                <a:cs typeface="Times New Roman" panose="02020603050405020304" pitchFamily="18" charset="0"/>
              </a:rPr>
              <a:t>Scrum Reference Card | Scrum Reference Card</a:t>
            </a:r>
            <a:r>
              <a:rPr lang="en-US" sz="1800" dirty="0">
                <a:effectLst/>
                <a:latin typeface="Avenir Next LT Pro (Body)"/>
                <a:ea typeface="Times New Roman" panose="02020603050405020304" pitchFamily="18" charset="0"/>
                <a:cs typeface="Times New Roman" panose="02020603050405020304" pitchFamily="18" charset="0"/>
              </a:rPr>
              <a:t>. Scrum Reference Card. https://scrumreferencecard.com/scrum-reference-card/</a:t>
            </a:r>
            <a:endParaRPr lang="en-US" sz="1600" dirty="0">
              <a:effectLst/>
              <a:latin typeface="Avenir Next LT Pro (Body)"/>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800"/>
              </a:spcAft>
            </a:pPr>
            <a:r>
              <a:rPr lang="en-US" sz="1800" spc="15" dirty="0">
                <a:solidFill>
                  <a:srgbClr val="000000"/>
                </a:solidFill>
                <a:effectLst/>
                <a:latin typeface="Avenir Next LT Pro (Body)"/>
                <a:ea typeface="Calibri" panose="020F0502020204030204" pitchFamily="34" charset="0"/>
                <a:cs typeface="Times New Roman" panose="02020603050405020304" pitchFamily="18" charset="0"/>
              </a:rPr>
              <a:t>Overeem, B. (2016, July). Characteristics of a Great Scrum Team. Scrum.Org. https://www.scrum.org/resources/characteristics-great-scrum-team-0</a:t>
            </a:r>
            <a:endParaRPr lang="en-US" sz="1600" dirty="0">
              <a:effectLst/>
              <a:latin typeface="Avenir Next LT Pro (Body)"/>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800" dirty="0">
                <a:effectLst/>
                <a:latin typeface="Avenir Next LT Pro (Body)"/>
                <a:ea typeface="Times New Roman" panose="02020603050405020304" pitchFamily="18" charset="0"/>
              </a:rPr>
              <a:t>Schwaber, K., &amp; Sutherland, J. (2020, November). </a:t>
            </a:r>
            <a:r>
              <a:rPr lang="en-US" sz="1800" i="1" dirty="0">
                <a:effectLst/>
                <a:latin typeface="Avenir Next LT Pro (Body)"/>
                <a:ea typeface="Times New Roman" panose="02020603050405020304" pitchFamily="18" charset="0"/>
              </a:rPr>
              <a:t>The Scrum Guide</a:t>
            </a:r>
            <a:r>
              <a:rPr lang="en-US" sz="1800" dirty="0">
                <a:effectLst/>
                <a:latin typeface="Avenir Next LT Pro (Body)"/>
                <a:ea typeface="Times New Roman" panose="02020603050405020304" pitchFamily="18" charset="0"/>
              </a:rPr>
              <a:t>. Scrum.Org. https://www.scrum.org/resources/scrum-guide</a:t>
            </a:r>
          </a:p>
        </p:txBody>
      </p:sp>
      <p:cxnSp>
        <p:nvCxnSpPr>
          <p:cNvPr id="8" name="Straight Connector 7">
            <a:extLst>
              <a:ext uri="{FF2B5EF4-FFF2-40B4-BE49-F238E27FC236}">
                <a16:creationId xmlns:a16="http://schemas.microsoft.com/office/drawing/2014/main" id="{87538E53-7EB7-488D-A5FD-9BD29ECA4C8B}"/>
              </a:ext>
            </a:extLst>
          </p:cNvPr>
          <p:cNvCxnSpPr>
            <a:cxnSpLocks/>
          </p:cNvCxnSpPr>
          <p:nvPr/>
        </p:nvCxnSpPr>
        <p:spPr>
          <a:xfrm>
            <a:off x="3683709" y="5886802"/>
            <a:ext cx="508635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9286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0025" y="171450"/>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2363164" y="429375"/>
            <a:ext cx="7465671" cy="523220"/>
          </a:xfrm>
          <a:prstGeom prst="rect">
            <a:avLst/>
          </a:prstGeom>
          <a:noFill/>
        </p:spPr>
        <p:txBody>
          <a:bodyPr wrap="square" rtlCol="0">
            <a:spAutoFit/>
          </a:bodyPr>
          <a:lstStyle/>
          <a:p>
            <a:pPr algn="ctr"/>
            <a:r>
              <a:rPr lang="en-US" sz="2800" dirty="0"/>
              <a:t>AGILE - WHAT IS IT?</a:t>
            </a:r>
          </a:p>
        </p:txBody>
      </p:sp>
      <p:sp>
        <p:nvSpPr>
          <p:cNvPr id="2" name="TextBox 1">
            <a:extLst>
              <a:ext uri="{FF2B5EF4-FFF2-40B4-BE49-F238E27FC236}">
                <a16:creationId xmlns:a16="http://schemas.microsoft.com/office/drawing/2014/main" id="{1C9D7274-E8C7-4355-8C3A-472F7856CD60}"/>
              </a:ext>
            </a:extLst>
          </p:cNvPr>
          <p:cNvSpPr txBox="1"/>
          <p:nvPr/>
        </p:nvSpPr>
        <p:spPr>
          <a:xfrm>
            <a:off x="480469" y="1210520"/>
            <a:ext cx="11212009" cy="5078313"/>
          </a:xfrm>
          <a:prstGeom prst="rect">
            <a:avLst/>
          </a:prstGeom>
          <a:noFill/>
        </p:spPr>
        <p:txBody>
          <a:bodyPr wrap="square" rtlCol="0">
            <a:spAutoFit/>
          </a:bodyPr>
          <a:lstStyle/>
          <a:p>
            <a:pPr algn="ctr">
              <a:lnSpc>
                <a:spcPct val="150000"/>
              </a:lnSpc>
            </a:pPr>
            <a:r>
              <a:rPr lang="en-US" b="1" i="1" dirty="0"/>
              <a:t>Agile</a:t>
            </a:r>
            <a:r>
              <a:rPr lang="en-US" dirty="0"/>
              <a:t> is a software development methodology designed to adapt and respond to change – especially in uncertain and turbulent environments (Agile Alliance, 2021b). This is done through continuous improvement with focus on short iterations.</a:t>
            </a:r>
          </a:p>
          <a:p>
            <a:pPr algn="ctr"/>
            <a:endParaRPr lang="en-US" dirty="0"/>
          </a:p>
          <a:p>
            <a:pPr algn="ctr">
              <a:lnSpc>
                <a:spcPct val="150000"/>
              </a:lnSpc>
            </a:pPr>
            <a:r>
              <a:rPr lang="en-US" dirty="0"/>
              <a:t>Utilizing frameworks such as Scrum, Agile is guided by the 4 core values of The Agile Manifesto and is supported by The 12 Principles.</a:t>
            </a:r>
          </a:p>
          <a:p>
            <a:pPr algn="ctr"/>
            <a:endParaRPr lang="en-US" dirty="0"/>
          </a:p>
          <a:p>
            <a:pPr marL="285750" indent="-285750" algn="ctr">
              <a:lnSpc>
                <a:spcPct val="150000"/>
              </a:lnSpc>
              <a:buFont typeface="Arial" panose="020B0604020202020204" pitchFamily="34" charset="0"/>
              <a:buChar char="•"/>
            </a:pPr>
            <a:r>
              <a:rPr lang="en-US" b="1" i="1" dirty="0"/>
              <a:t>Individuals and interactions </a:t>
            </a:r>
            <a:r>
              <a:rPr lang="en-US" dirty="0"/>
              <a:t>over processes and tools</a:t>
            </a:r>
          </a:p>
          <a:p>
            <a:pPr marL="285750" indent="-285750" algn="ctr">
              <a:lnSpc>
                <a:spcPct val="150000"/>
              </a:lnSpc>
              <a:buFont typeface="Arial" panose="020B0604020202020204" pitchFamily="34" charset="0"/>
              <a:buChar char="•"/>
            </a:pPr>
            <a:r>
              <a:rPr lang="en-US" b="1" i="1" dirty="0"/>
              <a:t>Working software </a:t>
            </a:r>
            <a:r>
              <a:rPr lang="en-US" dirty="0"/>
              <a:t>over comprehensive documentation</a:t>
            </a:r>
          </a:p>
          <a:p>
            <a:pPr marL="285750" indent="-285750" algn="ctr">
              <a:lnSpc>
                <a:spcPct val="150000"/>
              </a:lnSpc>
              <a:buFont typeface="Arial" panose="020B0604020202020204" pitchFamily="34" charset="0"/>
              <a:buChar char="•"/>
            </a:pPr>
            <a:r>
              <a:rPr lang="en-US" b="1" i="1" dirty="0"/>
              <a:t>Customer collaboration </a:t>
            </a:r>
            <a:r>
              <a:rPr lang="en-US" dirty="0"/>
              <a:t>over contract negotiation</a:t>
            </a:r>
          </a:p>
          <a:p>
            <a:pPr marL="285750" indent="-285750" algn="ctr">
              <a:lnSpc>
                <a:spcPct val="150000"/>
              </a:lnSpc>
              <a:buFont typeface="Arial" panose="020B0604020202020204" pitchFamily="34" charset="0"/>
              <a:buChar char="•"/>
            </a:pPr>
            <a:r>
              <a:rPr lang="en-US" b="1" i="1" dirty="0"/>
              <a:t>Responding to change </a:t>
            </a:r>
            <a:r>
              <a:rPr lang="en-US" dirty="0"/>
              <a:t>over following a plan</a:t>
            </a:r>
          </a:p>
          <a:p>
            <a:pPr algn="ctr">
              <a:lnSpc>
                <a:spcPct val="150000"/>
              </a:lnSpc>
            </a:pPr>
            <a:r>
              <a:rPr lang="en-US" dirty="0"/>
              <a:t>(Agile Alliance, 2021a)</a:t>
            </a:r>
          </a:p>
          <a:p>
            <a:endParaRPr lang="en-US" dirty="0"/>
          </a:p>
        </p:txBody>
      </p:sp>
      <p:cxnSp>
        <p:nvCxnSpPr>
          <p:cNvPr id="7" name="Straight Connector 6">
            <a:extLst>
              <a:ext uri="{FF2B5EF4-FFF2-40B4-BE49-F238E27FC236}">
                <a16:creationId xmlns:a16="http://schemas.microsoft.com/office/drawing/2014/main" id="{DE5BA354-FF4A-4C10-81D0-977BDB1D9632}"/>
              </a:ext>
            </a:extLst>
          </p:cNvPr>
          <p:cNvCxnSpPr>
            <a:cxnSpLocks/>
          </p:cNvCxnSpPr>
          <p:nvPr/>
        </p:nvCxnSpPr>
        <p:spPr>
          <a:xfrm>
            <a:off x="3543299" y="1068436"/>
            <a:ext cx="5086350" cy="0"/>
          </a:xfrm>
          <a:prstGeom prst="line">
            <a:avLst/>
          </a:prstGeom>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88AC01CC-F2C1-4F21-82D1-FA31E11916B1}"/>
              </a:ext>
            </a:extLst>
          </p:cNvPr>
          <p:cNvPicPr>
            <a:picLocks noChangeAspect="1"/>
          </p:cNvPicPr>
          <p:nvPr/>
        </p:nvPicPr>
        <p:blipFill>
          <a:blip r:embed="rId3"/>
          <a:stretch>
            <a:fillRect/>
          </a:stretch>
        </p:blipFill>
        <p:spPr>
          <a:xfrm>
            <a:off x="200025" y="1070252"/>
            <a:ext cx="11772396" cy="5358848"/>
          </a:xfrm>
          <a:prstGeom prst="rect">
            <a:avLst/>
          </a:prstGeom>
        </p:spPr>
      </p:pic>
    </p:spTree>
    <p:extLst>
      <p:ext uri="{BB962C8B-B14F-4D97-AF65-F5344CB8AC3E}">
        <p14:creationId xmlns:p14="http://schemas.microsoft.com/office/powerpoint/2010/main" val="3480061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9550" y="180975"/>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2363164" y="567160"/>
            <a:ext cx="7465671" cy="523220"/>
          </a:xfrm>
          <a:prstGeom prst="rect">
            <a:avLst/>
          </a:prstGeom>
          <a:noFill/>
        </p:spPr>
        <p:txBody>
          <a:bodyPr wrap="square" rtlCol="0">
            <a:spAutoFit/>
          </a:bodyPr>
          <a:lstStyle/>
          <a:p>
            <a:pPr algn="ctr"/>
            <a:r>
              <a:rPr lang="en-US" sz="2800" dirty="0"/>
              <a:t>THE SCRUM-AGILE TEAM</a:t>
            </a:r>
          </a:p>
        </p:txBody>
      </p:sp>
      <p:pic>
        <p:nvPicPr>
          <p:cNvPr id="13" name="Picture 12">
            <a:extLst>
              <a:ext uri="{FF2B5EF4-FFF2-40B4-BE49-F238E27FC236}">
                <a16:creationId xmlns:a16="http://schemas.microsoft.com/office/drawing/2014/main" id="{07899AF0-59D4-4E44-A049-F313A041864F}"/>
              </a:ext>
            </a:extLst>
          </p:cNvPr>
          <p:cNvPicPr>
            <a:picLocks noChangeAspect="1"/>
          </p:cNvPicPr>
          <p:nvPr/>
        </p:nvPicPr>
        <p:blipFill>
          <a:blip r:embed="rId3">
            <a:grayscl/>
            <a:alphaModFix amt="79000"/>
          </a:blip>
          <a:stretch>
            <a:fillRect/>
          </a:stretch>
        </p:blipFill>
        <p:spPr>
          <a:xfrm>
            <a:off x="405990" y="1726289"/>
            <a:ext cx="4555715" cy="4105275"/>
          </a:xfrm>
          <a:prstGeom prst="rect">
            <a:avLst/>
          </a:prstGeom>
          <a:noFill/>
        </p:spPr>
      </p:pic>
      <p:cxnSp>
        <p:nvCxnSpPr>
          <p:cNvPr id="17" name="Straight Connector 16">
            <a:extLst>
              <a:ext uri="{FF2B5EF4-FFF2-40B4-BE49-F238E27FC236}">
                <a16:creationId xmlns:a16="http://schemas.microsoft.com/office/drawing/2014/main" id="{7782F7E2-8074-4469-AAA2-30D59A0FD309}"/>
              </a:ext>
            </a:extLst>
          </p:cNvPr>
          <p:cNvCxnSpPr>
            <a:cxnSpLocks/>
          </p:cNvCxnSpPr>
          <p:nvPr/>
        </p:nvCxnSpPr>
        <p:spPr>
          <a:xfrm>
            <a:off x="3543300" y="1299930"/>
            <a:ext cx="5086350" cy="0"/>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9383F088-7C5B-43AA-972E-BF38F13FE326}"/>
              </a:ext>
            </a:extLst>
          </p:cNvPr>
          <p:cNvSpPr txBox="1"/>
          <p:nvPr/>
        </p:nvSpPr>
        <p:spPr>
          <a:xfrm>
            <a:off x="5158145" y="1385229"/>
            <a:ext cx="6824305" cy="499694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A Scrum-agile Team is comprised of a Product Owner, Scrum Master, and a Development Team.</a:t>
            </a:r>
          </a:p>
          <a:p>
            <a:pPr marL="285750" indent="-285750">
              <a:lnSpc>
                <a:spcPct val="200000"/>
              </a:lnSpc>
              <a:buFont typeface="Arial" panose="020B0604020202020204" pitchFamily="34" charset="0"/>
              <a:buChar char="•"/>
            </a:pPr>
            <a:r>
              <a:rPr lang="en-US" dirty="0"/>
              <a:t>The entire Scrum Team is accountable for creating a useful, and valuable, Increment at the end of a Sprint (Overeem, 2016).</a:t>
            </a:r>
          </a:p>
          <a:p>
            <a:pPr marL="285750" indent="-285750">
              <a:lnSpc>
                <a:spcPct val="200000"/>
              </a:lnSpc>
              <a:buFont typeface="Arial" panose="020B0604020202020204" pitchFamily="34" charset="0"/>
              <a:buChar char="•"/>
            </a:pPr>
            <a:r>
              <a:rPr lang="en-US" dirty="0"/>
              <a:t>Although everyone has a distinctive role, the Team works as one unit to achieve the Product Goal.</a:t>
            </a:r>
          </a:p>
          <a:p>
            <a:pPr marL="285750" indent="-285750">
              <a:lnSpc>
                <a:spcPct val="200000"/>
              </a:lnSpc>
              <a:buFont typeface="Arial" panose="020B0604020202020204" pitchFamily="34" charset="0"/>
              <a:buChar char="•"/>
            </a:pPr>
            <a:r>
              <a:rPr lang="en-US" dirty="0"/>
              <a:t>No hierarchy exists in a Scrum Team for they are self-managing and cross-functional (Overeem, 2016).</a:t>
            </a:r>
          </a:p>
        </p:txBody>
      </p:sp>
    </p:spTree>
    <p:extLst>
      <p:ext uri="{BB962C8B-B14F-4D97-AF65-F5344CB8AC3E}">
        <p14:creationId xmlns:p14="http://schemas.microsoft.com/office/powerpoint/2010/main" val="1258651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0025" y="171450"/>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2363164" y="567160"/>
            <a:ext cx="7465671" cy="523220"/>
          </a:xfrm>
          <a:prstGeom prst="rect">
            <a:avLst/>
          </a:prstGeom>
          <a:noFill/>
        </p:spPr>
        <p:txBody>
          <a:bodyPr wrap="square" rtlCol="0">
            <a:spAutoFit/>
          </a:bodyPr>
          <a:lstStyle/>
          <a:p>
            <a:pPr algn="ctr"/>
            <a:r>
              <a:rPr lang="en-US" sz="2800" dirty="0"/>
              <a:t>PRODUCT OWNER</a:t>
            </a:r>
          </a:p>
        </p:txBody>
      </p:sp>
      <p:sp>
        <p:nvSpPr>
          <p:cNvPr id="2" name="TextBox 1">
            <a:extLst>
              <a:ext uri="{FF2B5EF4-FFF2-40B4-BE49-F238E27FC236}">
                <a16:creationId xmlns:a16="http://schemas.microsoft.com/office/drawing/2014/main" id="{0DFDA83F-AC55-4214-8874-C3A71CB612E1}"/>
              </a:ext>
            </a:extLst>
          </p:cNvPr>
          <p:cNvSpPr txBox="1"/>
          <p:nvPr/>
        </p:nvSpPr>
        <p:spPr>
          <a:xfrm>
            <a:off x="500061" y="1759147"/>
            <a:ext cx="11191875" cy="42005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Product Owner is the one held accountable for the value of the product and for maximizing the output of the Development Team (Schwaber &amp; Sutherland, 2020). </a:t>
            </a:r>
          </a:p>
          <a:p>
            <a:pPr marL="285750" indent="-285750">
              <a:lnSpc>
                <a:spcPct val="150000"/>
              </a:lnSpc>
              <a:buFont typeface="Arial" panose="020B0604020202020204" pitchFamily="34" charset="0"/>
              <a:buChar char="•"/>
            </a:pPr>
            <a:r>
              <a:rPr lang="en-US" dirty="0"/>
              <a:t>They work collaboratively with the users, stakeholders, and the Scrum Team to bring the perspective of the client to the forefront.</a:t>
            </a:r>
          </a:p>
          <a:p>
            <a:pPr marL="285750" indent="-285750">
              <a:lnSpc>
                <a:spcPct val="150000"/>
              </a:lnSpc>
              <a:buFont typeface="Arial" panose="020B0604020202020204" pitchFamily="34" charset="0"/>
              <a:buChar char="•"/>
            </a:pPr>
            <a:r>
              <a:rPr lang="en-US" dirty="0"/>
              <a:t>They are solely responsible for managing the Product Backlog – conveying, prioritizing, and updating the backlog items (Cobb, 2015).</a:t>
            </a:r>
          </a:p>
          <a:p>
            <a:pPr marL="285750" indent="-285750">
              <a:lnSpc>
                <a:spcPct val="150000"/>
              </a:lnSpc>
              <a:buFont typeface="Arial" panose="020B0604020202020204" pitchFamily="34" charset="0"/>
              <a:buChar char="•"/>
            </a:pPr>
            <a:r>
              <a:rPr lang="en-US" dirty="0"/>
              <a:t>Typically, there is only one Product Owner for a Scrum-agile project. However, for larger enterprise-level projects there may be more than one. In which case, they coordinate with Product Owners of similar efforts (Cobb, 2015).</a:t>
            </a:r>
          </a:p>
          <a:p>
            <a:pPr marL="285750" indent="-285750">
              <a:lnSpc>
                <a:spcPct val="150000"/>
              </a:lnSpc>
              <a:buFont typeface="Arial" panose="020B0604020202020204" pitchFamily="34" charset="0"/>
              <a:buChar char="•"/>
            </a:pPr>
            <a:r>
              <a:rPr lang="en-US" dirty="0"/>
              <a:t>They make the final decision to release a product or to continue development (James &amp; Walter, 2021). </a:t>
            </a:r>
          </a:p>
        </p:txBody>
      </p:sp>
      <p:cxnSp>
        <p:nvCxnSpPr>
          <p:cNvPr id="4" name="Straight Connector 3">
            <a:extLst>
              <a:ext uri="{FF2B5EF4-FFF2-40B4-BE49-F238E27FC236}">
                <a16:creationId xmlns:a16="http://schemas.microsoft.com/office/drawing/2014/main" id="{DD819DFC-9E9B-4C05-B023-13D81421850C}"/>
              </a:ext>
            </a:extLst>
          </p:cNvPr>
          <p:cNvCxnSpPr>
            <a:cxnSpLocks/>
          </p:cNvCxnSpPr>
          <p:nvPr/>
        </p:nvCxnSpPr>
        <p:spPr>
          <a:xfrm>
            <a:off x="3543300" y="1299930"/>
            <a:ext cx="5086350" cy="0"/>
          </a:xfrm>
          <a:prstGeom prst="line">
            <a:avLst/>
          </a:prstGeom>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B5AF8EA8-17BF-4A44-AF4F-5354541FE27F}"/>
              </a:ext>
            </a:extLst>
          </p:cNvPr>
          <p:cNvPicPr>
            <a:picLocks noChangeAspect="1"/>
          </p:cNvPicPr>
          <p:nvPr/>
        </p:nvPicPr>
        <p:blipFill>
          <a:blip r:embed="rId3">
            <a:alphaModFix amt="8000"/>
          </a:blip>
          <a:stretch>
            <a:fillRect/>
          </a:stretch>
        </p:blipFill>
        <p:spPr>
          <a:xfrm>
            <a:off x="1639746" y="1471381"/>
            <a:ext cx="9144000" cy="4572000"/>
          </a:xfrm>
          <a:prstGeom prst="rect">
            <a:avLst/>
          </a:prstGeom>
          <a:effectLst>
            <a:outerShdw blurRad="50800" dist="12700" algn="ctr" rotWithShape="0">
              <a:srgbClr val="000000"/>
            </a:outerShdw>
          </a:effectLst>
        </p:spPr>
      </p:pic>
    </p:spTree>
    <p:extLst>
      <p:ext uri="{BB962C8B-B14F-4D97-AF65-F5344CB8AC3E}">
        <p14:creationId xmlns:p14="http://schemas.microsoft.com/office/powerpoint/2010/main" val="2103956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0025" y="171450"/>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2363164" y="567160"/>
            <a:ext cx="7465671" cy="523220"/>
          </a:xfrm>
          <a:prstGeom prst="rect">
            <a:avLst/>
          </a:prstGeom>
          <a:noFill/>
        </p:spPr>
        <p:txBody>
          <a:bodyPr wrap="square" rtlCol="0">
            <a:spAutoFit/>
          </a:bodyPr>
          <a:lstStyle/>
          <a:p>
            <a:pPr algn="ctr"/>
            <a:r>
              <a:rPr lang="en-US" sz="2800" dirty="0"/>
              <a:t>SCRUM MASTER</a:t>
            </a:r>
          </a:p>
        </p:txBody>
      </p:sp>
      <p:cxnSp>
        <p:nvCxnSpPr>
          <p:cNvPr id="5" name="Straight Connector 4">
            <a:extLst>
              <a:ext uri="{FF2B5EF4-FFF2-40B4-BE49-F238E27FC236}">
                <a16:creationId xmlns:a16="http://schemas.microsoft.com/office/drawing/2014/main" id="{280DF177-9A9B-48EF-8989-AA041DD09F15}"/>
              </a:ext>
            </a:extLst>
          </p:cNvPr>
          <p:cNvCxnSpPr>
            <a:cxnSpLocks/>
          </p:cNvCxnSpPr>
          <p:nvPr/>
        </p:nvCxnSpPr>
        <p:spPr>
          <a:xfrm>
            <a:off x="3543300" y="1299930"/>
            <a:ext cx="5086350"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2208876E-C184-465B-ADC4-8FAD8C8BA1BA}"/>
              </a:ext>
            </a:extLst>
          </p:cNvPr>
          <p:cNvSpPr txBox="1"/>
          <p:nvPr/>
        </p:nvSpPr>
        <p:spPr>
          <a:xfrm>
            <a:off x="694481" y="1527858"/>
            <a:ext cx="10961225" cy="46160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Scrum Master is the one responsible for ensuring Scrum theory, practice, and rules are understood and adhered to by the Scrum Team (Cobb, 2015). This includes implementing the timebox for Sprint events.</a:t>
            </a:r>
          </a:p>
          <a:p>
            <a:pPr marL="285750" indent="-285750">
              <a:lnSpc>
                <a:spcPct val="150000"/>
              </a:lnSpc>
              <a:buFont typeface="Arial" panose="020B0604020202020204" pitchFamily="34" charset="0"/>
              <a:buChar char="•"/>
            </a:pPr>
            <a:r>
              <a:rPr lang="en-US" dirty="0"/>
              <a:t>They </a:t>
            </a:r>
            <a:r>
              <a:rPr lang="en-US" i="1" dirty="0"/>
              <a:t>do not </a:t>
            </a:r>
            <a:r>
              <a:rPr lang="en-US" dirty="0"/>
              <a:t>hold management authority over the Team.</a:t>
            </a:r>
          </a:p>
          <a:p>
            <a:pPr marL="285750" indent="-285750">
              <a:lnSpc>
                <a:spcPct val="150000"/>
              </a:lnSpc>
              <a:buFont typeface="Arial" panose="020B0604020202020204" pitchFamily="34" charset="0"/>
              <a:buChar char="•"/>
            </a:pPr>
            <a:r>
              <a:rPr lang="en-US" dirty="0"/>
              <a:t>The Teams wellbeing is a priority, and so, they facilitate as a coach, mentor, teacher, and conflict navigator (Overeem, 2016). They act as a gatekeeper, ensuring that those outside of the team understand which interactions are beneficial to the Team’s success.</a:t>
            </a:r>
          </a:p>
          <a:p>
            <a:pPr marL="285750" indent="-285750">
              <a:lnSpc>
                <a:spcPct val="150000"/>
              </a:lnSpc>
              <a:buFont typeface="Arial" panose="020B0604020202020204" pitchFamily="34" charset="0"/>
              <a:buChar char="•"/>
            </a:pPr>
            <a:r>
              <a:rPr lang="en-US" dirty="0"/>
              <a:t>They simultaneously lead their Team while serving the client and achieving results that are in line with the organizations objectives (Overeem, 2016).</a:t>
            </a:r>
          </a:p>
          <a:p>
            <a:pPr marL="285750" indent="-285750">
              <a:lnSpc>
                <a:spcPct val="150000"/>
              </a:lnSpc>
              <a:buFont typeface="Arial" panose="020B0604020202020204" pitchFamily="34" charset="0"/>
              <a:buChar char="•"/>
            </a:pPr>
            <a:r>
              <a:rPr lang="en-US" dirty="0"/>
              <a:t>Overall, the Scrum Master can understand a culture and implement the tactics that will increase the agility of all parties.</a:t>
            </a:r>
          </a:p>
        </p:txBody>
      </p:sp>
      <p:pic>
        <p:nvPicPr>
          <p:cNvPr id="3" name="Picture 2">
            <a:extLst>
              <a:ext uri="{FF2B5EF4-FFF2-40B4-BE49-F238E27FC236}">
                <a16:creationId xmlns:a16="http://schemas.microsoft.com/office/drawing/2014/main" id="{808CEDEA-97E9-4AFB-BB04-B74E1713441B}"/>
              </a:ext>
            </a:extLst>
          </p:cNvPr>
          <p:cNvPicPr>
            <a:picLocks noChangeAspect="1"/>
          </p:cNvPicPr>
          <p:nvPr/>
        </p:nvPicPr>
        <p:blipFill>
          <a:blip r:embed="rId3">
            <a:grayscl/>
            <a:alphaModFix amt="10000"/>
          </a:blip>
          <a:stretch>
            <a:fillRect/>
          </a:stretch>
        </p:blipFill>
        <p:spPr>
          <a:xfrm>
            <a:off x="-2418734" y="-527129"/>
            <a:ext cx="11321593" cy="7529230"/>
          </a:xfrm>
          <a:prstGeom prst="rect">
            <a:avLst/>
          </a:prstGeom>
        </p:spPr>
      </p:pic>
    </p:spTree>
    <p:extLst>
      <p:ext uri="{BB962C8B-B14F-4D97-AF65-F5344CB8AC3E}">
        <p14:creationId xmlns:p14="http://schemas.microsoft.com/office/powerpoint/2010/main" val="193213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0025" y="180975"/>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2363164" y="424613"/>
            <a:ext cx="7465671" cy="523220"/>
          </a:xfrm>
          <a:prstGeom prst="rect">
            <a:avLst/>
          </a:prstGeom>
          <a:noFill/>
        </p:spPr>
        <p:txBody>
          <a:bodyPr wrap="square" rtlCol="0">
            <a:spAutoFit/>
          </a:bodyPr>
          <a:lstStyle/>
          <a:p>
            <a:pPr algn="ctr"/>
            <a:r>
              <a:rPr lang="en-US" sz="2800" dirty="0"/>
              <a:t>DEVELOPMENT TEAM</a:t>
            </a:r>
          </a:p>
        </p:txBody>
      </p:sp>
      <p:cxnSp>
        <p:nvCxnSpPr>
          <p:cNvPr id="5" name="Straight Connector 4">
            <a:extLst>
              <a:ext uri="{FF2B5EF4-FFF2-40B4-BE49-F238E27FC236}">
                <a16:creationId xmlns:a16="http://schemas.microsoft.com/office/drawing/2014/main" id="{9F2E1A17-DE79-4073-BB24-FC8450A1FA41}"/>
              </a:ext>
            </a:extLst>
          </p:cNvPr>
          <p:cNvCxnSpPr>
            <a:cxnSpLocks/>
          </p:cNvCxnSpPr>
          <p:nvPr/>
        </p:nvCxnSpPr>
        <p:spPr>
          <a:xfrm>
            <a:off x="3543300" y="1103161"/>
            <a:ext cx="5086350"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9CEA6CBB-5775-4BED-BADE-C92902754C51}"/>
              </a:ext>
            </a:extLst>
          </p:cNvPr>
          <p:cNvSpPr txBox="1"/>
          <p:nvPr/>
        </p:nvSpPr>
        <p:spPr>
          <a:xfrm>
            <a:off x="650110" y="1334107"/>
            <a:ext cx="10891778" cy="480131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The Development Team consists of professionals that are dedicated to creating a usable Increment at the end of a Sprint (Schwaber &amp; Sutherland, 2020). </a:t>
            </a:r>
          </a:p>
          <a:p>
            <a:pPr marL="285750" indent="-285750">
              <a:lnSpc>
                <a:spcPct val="200000"/>
              </a:lnSpc>
              <a:buFont typeface="Arial" panose="020B0604020202020204" pitchFamily="34" charset="0"/>
              <a:buChar char="•"/>
            </a:pPr>
            <a:r>
              <a:rPr lang="en-US" dirty="0"/>
              <a:t>They create and define the Increment of “Done” (Schwaber &amp; Sutherland, 2020).</a:t>
            </a:r>
          </a:p>
          <a:p>
            <a:pPr marL="285750" indent="-285750">
              <a:lnSpc>
                <a:spcPct val="200000"/>
              </a:lnSpc>
              <a:buFont typeface="Arial" panose="020B0604020202020204" pitchFamily="34" charset="0"/>
              <a:buChar char="•"/>
            </a:pPr>
            <a:r>
              <a:rPr lang="en-US" dirty="0"/>
              <a:t>Every member is a Developer – no titles.</a:t>
            </a:r>
          </a:p>
          <a:p>
            <a:pPr marL="285750" indent="-285750">
              <a:lnSpc>
                <a:spcPct val="200000"/>
              </a:lnSpc>
              <a:buFont typeface="Arial" panose="020B0604020202020204" pitchFamily="34" charset="0"/>
              <a:buChar char="•"/>
            </a:pPr>
            <a:r>
              <a:rPr lang="en-US" dirty="0"/>
              <a:t>They are self-organizing and cross-functional with leadership occurring organically within the team (James &amp; Walter, 2021).</a:t>
            </a:r>
          </a:p>
          <a:p>
            <a:pPr marL="285750" indent="-285750">
              <a:lnSpc>
                <a:spcPct val="200000"/>
              </a:lnSpc>
              <a:buFont typeface="Arial" panose="020B0604020202020204" pitchFamily="34" charset="0"/>
              <a:buChar char="•"/>
            </a:pPr>
            <a:r>
              <a:rPr lang="en-US" dirty="0"/>
              <a:t>They work with the Product Owner to plan one Sprint at a time and refine the product backlog as a team (Overeem, 2016). </a:t>
            </a:r>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9DD4EF35-8B7C-42D1-9AC1-48C96D07F7C8}"/>
              </a:ext>
            </a:extLst>
          </p:cNvPr>
          <p:cNvPicPr>
            <a:picLocks noChangeAspect="1"/>
          </p:cNvPicPr>
          <p:nvPr/>
        </p:nvPicPr>
        <p:blipFill>
          <a:blip r:embed="rId3">
            <a:duotone>
              <a:schemeClr val="accent6">
                <a:shade val="45000"/>
                <a:satMod val="135000"/>
              </a:schemeClr>
              <a:prstClr val="white"/>
            </a:duotone>
            <a:alphaModFix amt="12000"/>
          </a:blip>
          <a:stretch>
            <a:fillRect/>
          </a:stretch>
        </p:blipFill>
        <p:spPr>
          <a:xfrm>
            <a:off x="1724507" y="919289"/>
            <a:ext cx="8457356" cy="6043486"/>
          </a:xfrm>
          <a:prstGeom prst="rect">
            <a:avLst/>
          </a:prstGeom>
        </p:spPr>
      </p:pic>
    </p:spTree>
    <p:extLst>
      <p:ext uri="{BB962C8B-B14F-4D97-AF65-F5344CB8AC3E}">
        <p14:creationId xmlns:p14="http://schemas.microsoft.com/office/powerpoint/2010/main" val="859992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9550" y="180975"/>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1823807" y="391550"/>
            <a:ext cx="8538599" cy="523220"/>
          </a:xfrm>
          <a:prstGeom prst="rect">
            <a:avLst/>
          </a:prstGeom>
          <a:noFill/>
        </p:spPr>
        <p:txBody>
          <a:bodyPr wrap="square" rtlCol="0">
            <a:spAutoFit/>
          </a:bodyPr>
          <a:lstStyle/>
          <a:p>
            <a:pPr algn="ctr"/>
            <a:r>
              <a:rPr lang="en-US" sz="2800" dirty="0"/>
              <a:t>AGILE SOFTWARE DEVELOPMENT LIFE CYCLE</a:t>
            </a:r>
          </a:p>
        </p:txBody>
      </p:sp>
      <p:cxnSp>
        <p:nvCxnSpPr>
          <p:cNvPr id="5" name="Straight Connector 4">
            <a:extLst>
              <a:ext uri="{FF2B5EF4-FFF2-40B4-BE49-F238E27FC236}">
                <a16:creationId xmlns:a16="http://schemas.microsoft.com/office/drawing/2014/main" id="{76FEA603-C1C6-41C3-8FAF-A69863D467A7}"/>
              </a:ext>
            </a:extLst>
          </p:cNvPr>
          <p:cNvCxnSpPr>
            <a:cxnSpLocks/>
          </p:cNvCxnSpPr>
          <p:nvPr/>
        </p:nvCxnSpPr>
        <p:spPr>
          <a:xfrm>
            <a:off x="3343275" y="1005257"/>
            <a:ext cx="5086350" cy="0"/>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D9B17D5C-7953-4DDA-B483-31054D5D6FDD}"/>
              </a:ext>
            </a:extLst>
          </p:cNvPr>
          <p:cNvSpPr txBox="1"/>
          <p:nvPr/>
        </p:nvSpPr>
        <p:spPr>
          <a:xfrm>
            <a:off x="435256" y="1324553"/>
            <a:ext cx="11315700" cy="2226956"/>
          </a:xfrm>
          <a:prstGeom prst="rect">
            <a:avLst/>
          </a:prstGeom>
          <a:noFill/>
        </p:spPr>
        <p:txBody>
          <a:bodyPr wrap="square" rtlCol="0">
            <a:spAutoFit/>
          </a:bodyPr>
          <a:lstStyle/>
          <a:p>
            <a:pPr algn="ctr">
              <a:lnSpc>
                <a:spcPct val="200000"/>
              </a:lnSpc>
            </a:pPr>
            <a:r>
              <a:rPr lang="en-US" dirty="0"/>
              <a:t>The Agile software development life cycle is done in short iterations following the pattern of plan, design, develop, test, deploy, review, and launch (Cobb, 2015). This is implemented in the Scrum-agile framework via the Sprint, Sprint Planning, Daily Scrum, Sprint Review and Sprint Retrospective events and the Product Backlog, Sprint Backlog and Increment artifacts (James &amp; Walter, 2021). </a:t>
            </a:r>
          </a:p>
        </p:txBody>
      </p:sp>
      <p:pic>
        <p:nvPicPr>
          <p:cNvPr id="14" name="Picture 13">
            <a:extLst>
              <a:ext uri="{FF2B5EF4-FFF2-40B4-BE49-F238E27FC236}">
                <a16:creationId xmlns:a16="http://schemas.microsoft.com/office/drawing/2014/main" id="{9F9A6950-1903-4E63-92BC-50A07155745A}"/>
              </a:ext>
            </a:extLst>
          </p:cNvPr>
          <p:cNvPicPr>
            <a:picLocks noChangeAspect="1"/>
          </p:cNvPicPr>
          <p:nvPr/>
        </p:nvPicPr>
        <p:blipFill>
          <a:blip r:embed="rId3">
            <a:grayscl/>
            <a:alphaModFix amt="71000"/>
          </a:blip>
          <a:stretch>
            <a:fillRect/>
          </a:stretch>
        </p:blipFill>
        <p:spPr>
          <a:xfrm>
            <a:off x="2039236" y="2528519"/>
            <a:ext cx="8113528" cy="5409019"/>
          </a:xfrm>
          <a:prstGeom prst="rect">
            <a:avLst/>
          </a:prstGeom>
        </p:spPr>
      </p:pic>
      <p:sp>
        <p:nvSpPr>
          <p:cNvPr id="16" name="TextBox 15">
            <a:extLst>
              <a:ext uri="{FF2B5EF4-FFF2-40B4-BE49-F238E27FC236}">
                <a16:creationId xmlns:a16="http://schemas.microsoft.com/office/drawing/2014/main" id="{A9B1FD0F-4D20-4295-A6BE-E5805F6FB21D}"/>
              </a:ext>
            </a:extLst>
          </p:cNvPr>
          <p:cNvSpPr txBox="1"/>
          <p:nvPr/>
        </p:nvSpPr>
        <p:spPr>
          <a:xfrm>
            <a:off x="8915954" y="5973572"/>
            <a:ext cx="1554481" cy="246221"/>
          </a:xfrm>
          <a:prstGeom prst="rect">
            <a:avLst/>
          </a:prstGeom>
          <a:noFill/>
        </p:spPr>
        <p:txBody>
          <a:bodyPr wrap="square" rtlCol="0">
            <a:spAutoFit/>
          </a:bodyPr>
          <a:lstStyle/>
          <a:p>
            <a:r>
              <a:rPr lang="en-US" sz="1000" dirty="0"/>
              <a:t>(Blake, 2021)</a:t>
            </a:r>
          </a:p>
        </p:txBody>
      </p:sp>
    </p:spTree>
    <p:extLst>
      <p:ext uri="{BB962C8B-B14F-4D97-AF65-F5344CB8AC3E}">
        <p14:creationId xmlns:p14="http://schemas.microsoft.com/office/powerpoint/2010/main" val="2802761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9550" y="180975"/>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2363164" y="567160"/>
            <a:ext cx="7465671" cy="369332"/>
          </a:xfrm>
          <a:prstGeom prst="rect">
            <a:avLst/>
          </a:prstGeom>
          <a:noFill/>
        </p:spPr>
        <p:txBody>
          <a:bodyPr wrap="square" rtlCol="0">
            <a:spAutoFit/>
          </a:bodyPr>
          <a:lstStyle/>
          <a:p>
            <a:pPr algn="ctr"/>
            <a:endParaRPr lang="en-US" dirty="0"/>
          </a:p>
        </p:txBody>
      </p:sp>
      <p:sp>
        <p:nvSpPr>
          <p:cNvPr id="5" name="TextBox 4">
            <a:extLst>
              <a:ext uri="{FF2B5EF4-FFF2-40B4-BE49-F238E27FC236}">
                <a16:creationId xmlns:a16="http://schemas.microsoft.com/office/drawing/2014/main" id="{26F5C5C0-3BE4-423B-BC4D-98794FE7A4A9}"/>
              </a:ext>
            </a:extLst>
          </p:cNvPr>
          <p:cNvSpPr txBox="1"/>
          <p:nvPr/>
        </p:nvSpPr>
        <p:spPr>
          <a:xfrm>
            <a:off x="1576628" y="343866"/>
            <a:ext cx="9038741"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LT Pro" panose="02020404030301010803"/>
                <a:ea typeface="+mn-ea"/>
                <a:cs typeface="+mn-cs"/>
              </a:rPr>
              <a:t>AGILE SOFTWARE DEVELOPMENT LIFE CYCLE CONT.</a:t>
            </a:r>
          </a:p>
          <a:p>
            <a:pPr algn="ctr"/>
            <a:endParaRPr lang="en-US" dirty="0"/>
          </a:p>
        </p:txBody>
      </p:sp>
      <p:cxnSp>
        <p:nvCxnSpPr>
          <p:cNvPr id="7" name="Straight Connector 6">
            <a:extLst>
              <a:ext uri="{FF2B5EF4-FFF2-40B4-BE49-F238E27FC236}">
                <a16:creationId xmlns:a16="http://schemas.microsoft.com/office/drawing/2014/main" id="{0E75BF54-672C-4CB4-9661-0D7FD7206347}"/>
              </a:ext>
            </a:extLst>
          </p:cNvPr>
          <p:cNvCxnSpPr>
            <a:cxnSpLocks/>
          </p:cNvCxnSpPr>
          <p:nvPr/>
        </p:nvCxnSpPr>
        <p:spPr>
          <a:xfrm>
            <a:off x="3552825" y="940057"/>
            <a:ext cx="5086350"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674907FD-7172-422B-83BF-3A20404757D7}"/>
              </a:ext>
            </a:extLst>
          </p:cNvPr>
          <p:cNvSpPr txBox="1"/>
          <p:nvPr/>
        </p:nvSpPr>
        <p:spPr>
          <a:xfrm>
            <a:off x="319088" y="1144086"/>
            <a:ext cx="5676900" cy="503157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LT Pro" panose="02020404030301010803"/>
                <a:ea typeface="+mn-ea"/>
                <a:cs typeface="+mn-cs"/>
              </a:rPr>
              <a:t>THE SPRINT </a:t>
            </a:r>
            <a:r>
              <a:rPr kumimoji="0" lang="en-US" sz="1800" b="0" i="0" u="none" strike="noStrike" kern="1200" cap="none" spc="0" normalizeH="0" baseline="0" noProof="0" dirty="0">
                <a:ln>
                  <a:noFill/>
                </a:ln>
                <a:solidFill>
                  <a:prstClr val="black"/>
                </a:solidFill>
                <a:effectLst/>
                <a:uLnTx/>
                <a:uFillTx/>
                <a:latin typeface="Avenir Next LT Pro" panose="02020404030301010803"/>
                <a:ea typeface="+mn-ea"/>
                <a:cs typeface="+mn-cs"/>
              </a:rPr>
              <a:t>– is the heart of Scrum and acts as a container for all other events and artifacts essential to the Product Goal (Schwaber &amp; Sutherland, 2020). </a:t>
            </a:r>
          </a:p>
          <a:p>
            <a:pPr marL="0" marR="0" lvl="0" indent="0" algn="l" defTabSz="914400" rtl="0" eaLnBrk="1" fontAlgn="auto" latinLnBrk="0" hangingPunct="1">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panose="02020404030301010803"/>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LT Pro" panose="02020404030301010803"/>
                <a:ea typeface="+mn-ea"/>
                <a:cs typeface="+mn-cs"/>
              </a:rPr>
              <a:t>SPRINT PLANNING </a:t>
            </a:r>
            <a:r>
              <a:rPr kumimoji="0" lang="en-US" sz="1800" b="0" i="0" u="none" strike="noStrike" kern="1200" cap="none" spc="0" normalizeH="0" baseline="0" noProof="0" dirty="0">
                <a:ln>
                  <a:noFill/>
                </a:ln>
                <a:solidFill>
                  <a:prstClr val="black"/>
                </a:solidFill>
                <a:effectLst/>
                <a:uLnTx/>
                <a:uFillTx/>
                <a:latin typeface="Avenir Next LT Pro" panose="02020404030301010803"/>
                <a:ea typeface="+mn-ea"/>
                <a:cs typeface="+mn-cs"/>
              </a:rPr>
              <a:t>– is a very important event as it lays the groundwork for the entire Sprint. It is led by the Product Owner who collaborates with the Team to declare a goal for the Sprint. They then determine which items from the Product Backlog will be included in the Sprint with the Developers creating an Increment that meets the Definition of Done for each item (Schwaber &amp; Sutherland, 2020).</a:t>
            </a:r>
          </a:p>
        </p:txBody>
      </p:sp>
      <p:sp>
        <p:nvSpPr>
          <p:cNvPr id="3" name="TextBox 2">
            <a:extLst>
              <a:ext uri="{FF2B5EF4-FFF2-40B4-BE49-F238E27FC236}">
                <a16:creationId xmlns:a16="http://schemas.microsoft.com/office/drawing/2014/main" id="{1AC089E2-A9C0-4CBE-9A92-A87007228C4F}"/>
              </a:ext>
            </a:extLst>
          </p:cNvPr>
          <p:cNvSpPr txBox="1"/>
          <p:nvPr/>
        </p:nvSpPr>
        <p:spPr>
          <a:xfrm>
            <a:off x="6196014" y="1172071"/>
            <a:ext cx="5572125" cy="503157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LT Pro" panose="02020404030301010803"/>
                <a:ea typeface="+mn-ea"/>
                <a:cs typeface="+mn-cs"/>
              </a:rPr>
              <a:t>DAILY SCRUM</a:t>
            </a:r>
            <a:r>
              <a:rPr kumimoji="0" lang="en-US" sz="1800" b="0" i="0" u="none" strike="noStrike" kern="1200" cap="none" spc="0" normalizeH="0" baseline="0" noProof="0" dirty="0">
                <a:ln>
                  <a:noFill/>
                </a:ln>
                <a:solidFill>
                  <a:prstClr val="black"/>
                </a:solidFill>
                <a:effectLst/>
                <a:uLnTx/>
                <a:uFillTx/>
                <a:latin typeface="Avenir Next LT Pro" panose="02020404030301010803"/>
                <a:ea typeface="+mn-ea"/>
                <a:cs typeface="+mn-cs"/>
              </a:rPr>
              <a:t> – is a 15-minute event for the members of the Development Team to discuss and reflect on their progress toward the Sprint Goal. This daily event is important to improving communication, sharing impediments, and adapting the Sprint Backlog if necessary (Schwaber &amp; Sutherland, 2020).</a:t>
            </a:r>
          </a:p>
          <a:p>
            <a:pPr marL="0" marR="0" lvl="0" indent="0" algn="l" defTabSz="914400" rtl="0" eaLnBrk="1" fontAlgn="auto" latinLnBrk="0" hangingPunct="1">
              <a:lnSpc>
                <a:spcPct val="150000"/>
              </a:lnSpc>
              <a:spcBef>
                <a:spcPts val="0"/>
              </a:spcBef>
              <a:spcAft>
                <a:spcPts val="0"/>
              </a:spcAft>
              <a:buClrTx/>
              <a:buSzTx/>
              <a:buFontTx/>
              <a:buNone/>
              <a:tabLst/>
              <a:defRPr/>
            </a:pPr>
            <a:r>
              <a:rPr lang="en-US" b="1" dirty="0">
                <a:solidFill>
                  <a:prstClr val="black"/>
                </a:solidFill>
                <a:latin typeface="Avenir Next LT Pro" panose="02020404030301010803"/>
              </a:rPr>
              <a:t>SPRINT REVIEW </a:t>
            </a:r>
            <a:r>
              <a:rPr lang="en-US" dirty="0">
                <a:solidFill>
                  <a:prstClr val="black"/>
                </a:solidFill>
                <a:latin typeface="Avenir Next LT Pro" panose="02020404030301010803"/>
              </a:rPr>
              <a:t>– provides the Team with a chance to present their work to key stakeholders and discuss their progress toward the Product Goal. It is an important collaborative event as any new prospects can be added to the Product Backlog.</a:t>
            </a:r>
            <a:endParaRPr kumimoji="0" lang="en-US" sz="1800" b="0" i="0" u="none" strike="noStrike" kern="1200" cap="none" spc="0" normalizeH="0" baseline="0" noProof="0" dirty="0">
              <a:ln>
                <a:noFill/>
              </a:ln>
              <a:solidFill>
                <a:prstClr val="black"/>
              </a:solidFill>
              <a:effectLst/>
              <a:uLnTx/>
              <a:uFillTx/>
              <a:latin typeface="Avenir Next LT Pro" panose="02020404030301010803"/>
              <a:ea typeface="+mn-ea"/>
              <a:cs typeface="+mn-cs"/>
            </a:endParaRPr>
          </a:p>
        </p:txBody>
      </p:sp>
      <p:cxnSp>
        <p:nvCxnSpPr>
          <p:cNvPr id="10" name="Straight Connector 9">
            <a:extLst>
              <a:ext uri="{FF2B5EF4-FFF2-40B4-BE49-F238E27FC236}">
                <a16:creationId xmlns:a16="http://schemas.microsoft.com/office/drawing/2014/main" id="{B3A562DD-469B-4E16-A372-618229D64AB4}"/>
              </a:ext>
            </a:extLst>
          </p:cNvPr>
          <p:cNvCxnSpPr>
            <a:cxnSpLocks/>
          </p:cNvCxnSpPr>
          <p:nvPr/>
        </p:nvCxnSpPr>
        <p:spPr>
          <a:xfrm>
            <a:off x="5995988" y="1380979"/>
            <a:ext cx="0" cy="4557783"/>
          </a:xfrm>
          <a:prstGeom prst="line">
            <a:avLst/>
          </a:prstGeom>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F2B0B627-8F9C-48C8-ACA8-5091F580D016}"/>
              </a:ext>
            </a:extLst>
          </p:cNvPr>
          <p:cNvPicPr>
            <a:picLocks noChangeAspect="1"/>
          </p:cNvPicPr>
          <p:nvPr/>
        </p:nvPicPr>
        <p:blipFill>
          <a:blip r:embed="rId3"/>
          <a:stretch>
            <a:fillRect/>
          </a:stretch>
        </p:blipFill>
        <p:spPr>
          <a:xfrm>
            <a:off x="2570036" y="0"/>
            <a:ext cx="6851905" cy="6858000"/>
          </a:xfrm>
          <a:prstGeom prst="rect">
            <a:avLst/>
          </a:prstGeom>
        </p:spPr>
      </p:pic>
    </p:spTree>
    <p:extLst>
      <p:ext uri="{BB962C8B-B14F-4D97-AF65-F5344CB8AC3E}">
        <p14:creationId xmlns:p14="http://schemas.microsoft.com/office/powerpoint/2010/main" val="705801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7030A0">
                <a:tint val="45000"/>
                <a:satMod val="400000"/>
              </a:srgbClr>
            </a:duotone>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7FFE030E-012D-4D71-A8B8-9F53F79C6FA2}"/>
              </a:ext>
            </a:extLst>
          </p:cNvPr>
          <p:cNvSpPr/>
          <p:nvPr/>
        </p:nvSpPr>
        <p:spPr>
          <a:xfrm>
            <a:off x="209550" y="180975"/>
            <a:ext cx="11772900" cy="6496049"/>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9411E0-A5C2-4515-8B83-F1FF5E8592D3}"/>
              </a:ext>
            </a:extLst>
          </p:cNvPr>
          <p:cNvSpPr txBox="1"/>
          <p:nvPr/>
        </p:nvSpPr>
        <p:spPr>
          <a:xfrm>
            <a:off x="1500670" y="421726"/>
            <a:ext cx="91906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LT Pro" panose="02020404030301010803"/>
                <a:ea typeface="+mn-ea"/>
                <a:cs typeface="+mn-cs"/>
              </a:rPr>
              <a:t>AGILE SOFTWARE DEVELOPMENT LIFE CYCLE CONT.</a:t>
            </a:r>
          </a:p>
        </p:txBody>
      </p:sp>
      <p:cxnSp>
        <p:nvCxnSpPr>
          <p:cNvPr id="7" name="Straight Connector 6">
            <a:extLst>
              <a:ext uri="{FF2B5EF4-FFF2-40B4-BE49-F238E27FC236}">
                <a16:creationId xmlns:a16="http://schemas.microsoft.com/office/drawing/2014/main" id="{0E75BF54-672C-4CB4-9661-0D7FD7206347}"/>
              </a:ext>
            </a:extLst>
          </p:cNvPr>
          <p:cNvCxnSpPr>
            <a:cxnSpLocks/>
          </p:cNvCxnSpPr>
          <p:nvPr/>
        </p:nvCxnSpPr>
        <p:spPr>
          <a:xfrm>
            <a:off x="3552825" y="1107208"/>
            <a:ext cx="5086350" cy="0"/>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A1EFDD3B-5194-4F59-8A03-D26AC21DE935}"/>
              </a:ext>
            </a:extLst>
          </p:cNvPr>
          <p:cNvSpPr txBox="1"/>
          <p:nvPr/>
        </p:nvSpPr>
        <p:spPr>
          <a:xfrm>
            <a:off x="499339" y="2002721"/>
            <a:ext cx="5776912" cy="32778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LT Pro" panose="02020404030301010803"/>
                <a:ea typeface="+mn-ea"/>
                <a:cs typeface="+mn-cs"/>
              </a:rPr>
              <a:t>SPRINT RETROSPECTIVE </a:t>
            </a:r>
            <a:r>
              <a:rPr kumimoji="0" lang="en-US" sz="1800" b="0" i="0" u="none" strike="noStrike" kern="1200" cap="none" spc="0" normalizeH="0" baseline="0" noProof="0" dirty="0">
                <a:ln>
                  <a:noFill/>
                </a:ln>
                <a:solidFill>
                  <a:prstClr val="black"/>
                </a:solidFill>
                <a:effectLst/>
                <a:uLnTx/>
                <a:uFillTx/>
                <a:latin typeface="Avenir Next LT Pro" panose="02020404030301010803"/>
                <a:ea typeface="+mn-ea"/>
                <a:cs typeface="+mn-cs"/>
              </a:rPr>
              <a:t>– is a time for the Scrum Team to reflect on the last Sprint and discuss any areas that could use improvement or areas in which they excelled. This can be regarding individuals, interactions, processes, tools, or their Definition of Done (Schwaber &amp; Sutherland, 2020). It is the final stage of the Sprint.</a:t>
            </a:r>
          </a:p>
          <a:p>
            <a:pPr marL="0" marR="0" lvl="0" indent="0" algn="l" defTabSz="914400" rtl="0" eaLnBrk="1" fontAlgn="auto" latinLnBrk="0" hangingPunct="1">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panose="02020404030301010803"/>
                <a:ea typeface="+mn-ea"/>
                <a:cs typeface="+mn-cs"/>
              </a:rPr>
              <a:t> </a:t>
            </a:r>
          </a:p>
        </p:txBody>
      </p:sp>
      <p:pic>
        <p:nvPicPr>
          <p:cNvPr id="2" name="Picture 1">
            <a:extLst>
              <a:ext uri="{FF2B5EF4-FFF2-40B4-BE49-F238E27FC236}">
                <a16:creationId xmlns:a16="http://schemas.microsoft.com/office/drawing/2014/main" id="{6EBD465F-4F56-456A-838B-2ABF120DBB75}"/>
              </a:ext>
            </a:extLst>
          </p:cNvPr>
          <p:cNvPicPr>
            <a:picLocks noChangeAspect="1"/>
          </p:cNvPicPr>
          <p:nvPr/>
        </p:nvPicPr>
        <p:blipFill>
          <a:blip r:embed="rId3">
            <a:grayscl/>
            <a:alphaModFix amt="25000"/>
            <a:extLst>
              <a:ext uri="{BEBA8EAE-BF5A-486C-A8C5-ECC9F3942E4B}">
                <a14:imgProps xmlns:a14="http://schemas.microsoft.com/office/drawing/2010/main">
                  <a14:imgLayer r:embed="rId4">
                    <a14:imgEffect>
                      <a14:colorTemperature colorTemp="5458"/>
                    </a14:imgEffect>
                    <a14:imgEffect>
                      <a14:saturation sat="0"/>
                    </a14:imgEffect>
                  </a14:imgLayer>
                </a14:imgProps>
              </a:ext>
            </a:extLst>
          </a:blip>
          <a:stretch>
            <a:fillRect/>
          </a:stretch>
        </p:blipFill>
        <p:spPr>
          <a:xfrm>
            <a:off x="6096000" y="1253460"/>
            <a:ext cx="5300662" cy="5300662"/>
          </a:xfrm>
          <a:prstGeom prst="rect">
            <a:avLst/>
          </a:prstGeom>
          <a:effectLst>
            <a:glow>
              <a:srgbClr val="34164A"/>
            </a:glow>
            <a:outerShdw blurRad="50800" dist="50800" dir="5400000" algn="ctr" rotWithShape="0">
              <a:schemeClr val="tx1">
                <a:alpha val="91000"/>
              </a:schemeClr>
            </a:outerShdw>
            <a:softEdge rad="0"/>
          </a:effectLst>
        </p:spPr>
      </p:pic>
    </p:spTree>
    <p:extLst>
      <p:ext uri="{BB962C8B-B14F-4D97-AF65-F5344CB8AC3E}">
        <p14:creationId xmlns:p14="http://schemas.microsoft.com/office/powerpoint/2010/main" val="40509981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{19A5A22A-8B1D-40B5-B2B3-36CBD6C9E279}tf56219246_win32</Template>
  <TotalTime>714</TotalTime>
  <Words>1355</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Avenir Next LT Pro (Body)</vt:lpstr>
      <vt:lpstr>Avenir Next LT Pro Light</vt:lpstr>
      <vt:lpstr>Garamond</vt:lpstr>
      <vt:lpstr>SavonVTI</vt:lpstr>
      <vt:lpstr>The Agile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Agile methodology</dc:title>
  <dc:creator>Jodrey, Sarah</dc:creator>
  <cp:lastModifiedBy>Jodrey, Sarah</cp:lastModifiedBy>
  <cp:revision>30</cp:revision>
  <dcterms:created xsi:type="dcterms:W3CDTF">2021-12-11T17:34:21Z</dcterms:created>
  <dcterms:modified xsi:type="dcterms:W3CDTF">2021-12-13T01:49:59Z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